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77" r:id="rId4"/>
    <p:sldId id="262" r:id="rId5"/>
    <p:sldId id="261" r:id="rId6"/>
    <p:sldId id="263" r:id="rId7"/>
    <p:sldId id="278" r:id="rId8"/>
    <p:sldId id="283" r:id="rId9"/>
    <p:sldId id="268" r:id="rId10"/>
    <p:sldId id="279" r:id="rId11"/>
    <p:sldId id="284" r:id="rId12"/>
    <p:sldId id="270" r:id="rId13"/>
    <p:sldId id="285" r:id="rId14"/>
    <p:sldId id="271" r:id="rId15"/>
    <p:sldId id="272" r:id="rId16"/>
    <p:sldId id="286" r:id="rId17"/>
    <p:sldId id="274" r:id="rId18"/>
    <p:sldId id="280" r:id="rId19"/>
    <p:sldId id="287" r:id="rId20"/>
    <p:sldId id="288" r:id="rId21"/>
    <p:sldId id="275" r:id="rId22"/>
    <p:sldId id="282" r:id="rId23"/>
    <p:sldId id="276" r:id="rId24"/>
    <p:sldId id="26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3038"/>
    <a:srgbClr val="B5121B"/>
    <a:srgbClr val="8A7967"/>
    <a:srgbClr val="FDBB30"/>
    <a:srgbClr val="FFE9B3"/>
    <a:srgbClr val="F2F1EF"/>
    <a:srgbClr val="FFF4D9"/>
    <a:srgbClr val="FFCA47"/>
    <a:srgbClr val="FFB608"/>
    <a:srgbClr val="FFDD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867B-8C96-46B3-8BD4-779C335F5895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B12B-CF66-424C-8081-9B92A02DC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867B-8C96-46B3-8BD4-779C335F5895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B12B-CF66-424C-8081-9B92A02DC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42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867B-8C96-46B3-8BD4-779C335F5895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B12B-CF66-424C-8081-9B92A02DC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79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867B-8C96-46B3-8BD4-779C335F5895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B12B-CF66-424C-8081-9B92A02DCB0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71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867B-8C96-46B3-8BD4-779C335F5895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B12B-CF66-424C-8081-9B92A02DC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70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867B-8C96-46B3-8BD4-779C335F5895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B12B-CF66-424C-8081-9B92A02DC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34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867B-8C96-46B3-8BD4-779C335F5895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B12B-CF66-424C-8081-9B92A02DC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69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867B-8C96-46B3-8BD4-779C335F5895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B12B-CF66-424C-8081-9B92A02DC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81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867B-8C96-46B3-8BD4-779C335F5895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B12B-CF66-424C-8081-9B92A02DC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08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867B-8C96-46B3-8BD4-779C335F5895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B12B-CF66-424C-8081-9B92A02DC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7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867B-8C96-46B3-8BD4-779C335F5895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B12B-CF66-424C-8081-9B92A02DC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12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867B-8C96-46B3-8BD4-779C335F5895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B12B-CF66-424C-8081-9B92A02DC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9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867B-8C96-46B3-8BD4-779C335F5895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B12B-CF66-424C-8081-9B92A02DC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13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867B-8C96-46B3-8BD4-779C335F5895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B12B-CF66-424C-8081-9B92A02DC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97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867B-8C96-46B3-8BD4-779C335F5895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B12B-CF66-424C-8081-9B92A02DC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48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867B-8C96-46B3-8BD4-779C335F5895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B12B-CF66-424C-8081-9B92A02DC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26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867B-8C96-46B3-8BD4-779C335F5895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B12B-CF66-424C-8081-9B92A02DC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09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4D9"/>
            </a:gs>
            <a:gs pos="59000">
              <a:srgbClr val="FFCA47"/>
            </a:gs>
            <a:gs pos="100000">
              <a:srgbClr val="FFB608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C867B-8C96-46B3-8BD4-779C335F5895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EB12B-CF66-424C-8081-9B92A02DC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211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gler.edu/campus-community/news/saints-connect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my.flagler.edu/ic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campusgroups.com/en/" TargetMode="External"/><Relationship Id="rId2" Type="http://schemas.openxmlformats.org/officeDocument/2006/relationships/hyperlink" Target="https://www.flagler.edu/campus-community/news/saints-connec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pecialevents@flagler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gler.edu/campus-community/news/saints-connect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04715"/>
            <a:ext cx="9867900" cy="3229083"/>
          </a:xfrm>
        </p:spPr>
        <p:txBody>
          <a:bodyPr>
            <a:normAutofit/>
          </a:bodyPr>
          <a:lstStyle/>
          <a:p>
            <a:pPr algn="r"/>
            <a:r>
              <a:rPr lang="en-US" sz="7200" b="1" dirty="0" smtClean="0">
                <a:latin typeface="Chaparral Pro" panose="02060503040505020203" pitchFamily="18" charset="0"/>
              </a:rPr>
              <a:t>Event Request Instructions</a:t>
            </a:r>
            <a:endParaRPr lang="en-US" sz="7200" b="1" dirty="0">
              <a:latin typeface="Chaparral Pro" panose="02060503040505020203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117307" y="3410743"/>
            <a:ext cx="9144000" cy="5508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A33038"/>
                </a:solidFill>
                <a:latin typeface="Chaparral Pro Light" panose="02060403030505090203" pitchFamily="18" charset="0"/>
              </a:rPr>
              <a:t>as an officer</a:t>
            </a:r>
            <a:endParaRPr lang="en-US" sz="4800" b="1" dirty="0">
              <a:solidFill>
                <a:srgbClr val="A33038"/>
              </a:solidFill>
              <a:latin typeface="Chaparral Pro Light" panose="020604030305050902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55" y="1782639"/>
            <a:ext cx="3026569" cy="449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771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838200" y="377825"/>
            <a:ext cx="10515600" cy="485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A33038"/>
                </a:solidFill>
                <a:latin typeface="Chaparral Pro" panose="02060503040505020203" pitchFamily="18" charset="0"/>
              </a:rPr>
              <a:t>Online Events</a:t>
            </a:r>
            <a:endParaRPr lang="en-US" dirty="0">
              <a:solidFill>
                <a:srgbClr val="A33038"/>
              </a:solidFill>
              <a:latin typeface="Chaparral Pro" panose="02060503040505020203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311776" y="792759"/>
            <a:ext cx="5316764" cy="485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parral Pro" panose="02060503040505020203" pitchFamily="18" charset="0"/>
                <a:ea typeface="+mn-ea"/>
                <a:cs typeface="+mn-cs"/>
              </a:rPr>
              <a:t>For Video Conferencing 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parral Pro" panose="02060503040505020203" pitchFamily="18" charset="0"/>
                <a:ea typeface="+mn-ea"/>
                <a:cs typeface="+mn-cs"/>
              </a:rPr>
              <a:t>Reservations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parral Pro" panose="02060503040505020203" pitchFamily="18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72" y="1909599"/>
            <a:ext cx="10960261" cy="360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89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838200" y="377825"/>
            <a:ext cx="10515600" cy="485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A33038"/>
                </a:solidFill>
                <a:latin typeface="Chaparral Pro" panose="02060503040505020203" pitchFamily="18" charset="0"/>
              </a:rPr>
              <a:t>Online Events</a:t>
            </a:r>
            <a:endParaRPr lang="en-US" dirty="0">
              <a:solidFill>
                <a:srgbClr val="A33038"/>
              </a:solidFill>
              <a:latin typeface="Chaparral Pro" panose="02060503040505020203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311776" y="792759"/>
            <a:ext cx="5316764" cy="485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parral Pro" panose="02060503040505020203" pitchFamily="18" charset="0"/>
                <a:ea typeface="+mn-ea"/>
                <a:cs typeface="+mn-cs"/>
              </a:rPr>
              <a:t>For Video Conferencing 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parral Pro" panose="02060503040505020203" pitchFamily="18" charset="0"/>
                <a:ea typeface="+mn-ea"/>
                <a:cs typeface="+mn-cs"/>
              </a:rPr>
              <a:t>Reservations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parral Pro" panose="02060503040505020203" pitchFamily="18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89" y="1878152"/>
            <a:ext cx="10696811" cy="31676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412" y="2874934"/>
            <a:ext cx="8237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330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not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rgbClr val="A330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include for an event template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rgbClr val="A3303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521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7825"/>
            <a:ext cx="10515600" cy="4857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A33038"/>
                </a:solidFill>
                <a:effectLst/>
                <a:latin typeface="Chaparral Pro" panose="02060503040505020203" pitchFamily="18" charset="0"/>
              </a:rPr>
              <a:t>Upload or Choose a Photo or Flyer</a:t>
            </a:r>
            <a:endParaRPr lang="en-US" sz="2800" dirty="0">
              <a:solidFill>
                <a:srgbClr val="A33038"/>
              </a:solidFill>
              <a:effectLst/>
              <a:latin typeface="Chaparral Pro" panose="02060503040505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88" y="2021306"/>
            <a:ext cx="11548917" cy="330316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052010" y="1186363"/>
            <a:ext cx="6087979" cy="7396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parral Pro" panose="02060503040505020203" pitchFamily="18" charset="0"/>
                <a:ea typeface="+mn-ea"/>
                <a:cs typeface="+mn-cs"/>
              </a:rPr>
              <a:t>Recommend using a photo and/or flyer. This can include a group logo, special photo or a free icon provided by the platform!</a:t>
            </a:r>
          </a:p>
        </p:txBody>
      </p:sp>
    </p:spTree>
    <p:extLst>
      <p:ext uri="{BB962C8B-B14F-4D97-AF65-F5344CB8AC3E}">
        <p14:creationId xmlns:p14="http://schemas.microsoft.com/office/powerpoint/2010/main" val="29297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458418"/>
            <a:ext cx="10515600" cy="4857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A33038"/>
                </a:solidFill>
                <a:effectLst/>
                <a:latin typeface="Chaparral Pro" panose="02060503040505020203" pitchFamily="18" charset="0"/>
              </a:rPr>
              <a:t>Anything Else?</a:t>
            </a:r>
            <a:endParaRPr lang="en-US" sz="2800" dirty="0">
              <a:solidFill>
                <a:srgbClr val="A33038"/>
              </a:solidFill>
              <a:effectLst/>
              <a:latin typeface="Chaparral Pro" panose="02060503040505020203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52009" y="1294429"/>
            <a:ext cx="6087979" cy="7396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parral Pro" panose="02060503040505020203" pitchFamily="18" charset="0"/>
                <a:ea typeface="+mn-ea"/>
                <a:cs typeface="+mn-cs"/>
              </a:rPr>
              <a:t>If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parral Pro" panose="02060503040505020203" pitchFamily="18" charset="0"/>
                <a:ea typeface="+mn-ea"/>
                <a:cs typeface="+mn-cs"/>
              </a:rPr>
              <a:t> you have any additional details about your event, include them in this section. Also, if food is going to be provided, please include that information as well in your request.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parral Pro" panose="02060503040505020203" pitchFamily="18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40" y="2248819"/>
            <a:ext cx="8726118" cy="32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20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924" y="863600"/>
            <a:ext cx="5710510" cy="580597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7825"/>
            <a:ext cx="10515600" cy="4857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u="sng" dirty="0" smtClean="0">
                <a:solidFill>
                  <a:srgbClr val="B5121B"/>
                </a:solidFill>
                <a:effectLst/>
                <a:latin typeface="Chaparral Pro" panose="02060503040505020203" pitchFamily="18" charset="0"/>
              </a:rPr>
              <a:t>Who</a:t>
            </a:r>
            <a:r>
              <a:rPr lang="en-US" sz="2800" dirty="0" smtClean="0">
                <a:solidFill>
                  <a:srgbClr val="B5121B"/>
                </a:solidFill>
                <a:effectLst/>
                <a:latin typeface="Chaparral Pro" panose="02060503040505020203" pitchFamily="18" charset="0"/>
              </a:rPr>
              <a:t> is this event for?</a:t>
            </a:r>
            <a:endParaRPr lang="en-US" sz="2800" dirty="0">
              <a:solidFill>
                <a:srgbClr val="B5121B"/>
              </a:solidFill>
              <a:effectLst/>
              <a:latin typeface="Chaparral Pro" panose="020605030405050202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87371" y="5832356"/>
            <a:ext cx="18757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330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an easy way to advertise your event on Saints Connect.</a:t>
            </a:r>
          </a:p>
        </p:txBody>
      </p:sp>
      <p:sp>
        <p:nvSpPr>
          <p:cNvPr id="17" name="Oval 16"/>
          <p:cNvSpPr/>
          <p:nvPr/>
        </p:nvSpPr>
        <p:spPr>
          <a:xfrm>
            <a:off x="3203278" y="6276975"/>
            <a:ext cx="259059" cy="233476"/>
          </a:xfrm>
          <a:prstGeom prst="ellipse">
            <a:avLst/>
          </a:prstGeom>
          <a:noFill/>
          <a:ln w="38100">
            <a:solidFill>
              <a:srgbClr val="A33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83957" y="5204724"/>
            <a:ext cx="1167063" cy="0"/>
          </a:xfrm>
          <a:prstGeom prst="straightConnector1">
            <a:avLst/>
          </a:prstGeom>
          <a:ln w="38100">
            <a:solidFill>
              <a:srgbClr val="A330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78881" y="5038804"/>
            <a:ext cx="1393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330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Recommended.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596063" y="2677242"/>
            <a:ext cx="1167063" cy="0"/>
          </a:xfrm>
          <a:prstGeom prst="straightConnector1">
            <a:avLst/>
          </a:prstGeom>
          <a:ln w="38100">
            <a:solidFill>
              <a:srgbClr val="A330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05723" y="2523353"/>
            <a:ext cx="1393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330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Club Meetings.</a:t>
            </a:r>
          </a:p>
        </p:txBody>
      </p:sp>
      <p:cxnSp>
        <p:nvCxnSpPr>
          <p:cNvPr id="21" name="Straight Arrow Connector 20"/>
          <p:cNvCxnSpPr>
            <a:endCxn id="22" idx="1"/>
          </p:cNvCxnSpPr>
          <p:nvPr/>
        </p:nvCxnSpPr>
        <p:spPr>
          <a:xfrm>
            <a:off x="4147915" y="3957669"/>
            <a:ext cx="1130966" cy="959"/>
          </a:xfrm>
          <a:prstGeom prst="straightConnector1">
            <a:avLst/>
          </a:prstGeom>
          <a:ln w="38100">
            <a:solidFill>
              <a:srgbClr val="A330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278881" y="3804739"/>
            <a:ext cx="4092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330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Club Leadership/Executive Board Meetings.</a:t>
            </a:r>
          </a:p>
        </p:txBody>
      </p:sp>
    </p:spTree>
    <p:extLst>
      <p:ext uri="{BB962C8B-B14F-4D97-AF65-F5344CB8AC3E}">
        <p14:creationId xmlns:p14="http://schemas.microsoft.com/office/powerpoint/2010/main" val="3163112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7" grpId="0" animBg="1"/>
      <p:bldP spid="18" grpId="0"/>
      <p:bldP spid="2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19" y="1563258"/>
            <a:ext cx="11668560" cy="29557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625" y="510176"/>
            <a:ext cx="10515600" cy="4857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A33038"/>
                </a:solidFill>
                <a:effectLst/>
                <a:latin typeface="Chaparral Pro" panose="02060503040505020203" pitchFamily="18" charset="0"/>
              </a:rPr>
              <a:t>Registration Details</a:t>
            </a:r>
            <a:endParaRPr lang="en-US" sz="2800" dirty="0">
              <a:solidFill>
                <a:srgbClr val="A33038"/>
              </a:solidFill>
              <a:effectLst/>
              <a:latin typeface="Chaparral Pro" panose="020605030405050202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0688" y="5086275"/>
            <a:ext cx="6250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330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Event Registration and Attendance is required.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940872" y="5559972"/>
            <a:ext cx="6310254" cy="485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parral Pro" panose="02060503040505020203" pitchFamily="18" charset="0"/>
                <a:ea typeface="+mn-ea"/>
                <a:cs typeface="+mn-cs"/>
              </a:rPr>
              <a:t>Check out our tutorial on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parral Pro" panose="02060503040505020203" pitchFamily="18" charset="0"/>
                <a:ea typeface="+mn-ea"/>
                <a:cs typeface="+mn-cs"/>
                <a:hlinkClick r:id="rId3"/>
              </a:rPr>
              <a:t>registration and attendance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parral Pro" panose="02060503040505020203" pitchFamily="18" charset="0"/>
                <a:ea typeface="+mn-ea"/>
                <a:cs typeface="+mn-cs"/>
              </a:rPr>
              <a:t>for more help.</a:t>
            </a:r>
          </a:p>
        </p:txBody>
      </p:sp>
    </p:spTree>
    <p:extLst>
      <p:ext uri="{BB962C8B-B14F-4D97-AF65-F5344CB8AC3E}">
        <p14:creationId xmlns:p14="http://schemas.microsoft.com/office/powerpoint/2010/main" val="228682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958" y="1363979"/>
            <a:ext cx="9081433" cy="510768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97625" y="510176"/>
            <a:ext cx="10515600" cy="485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srgbClr val="A33038"/>
                </a:solidFill>
                <a:effectLst/>
                <a:latin typeface="Chaparral Pro" panose="02060503040505020203" pitchFamily="18" charset="0"/>
              </a:rPr>
              <a:t>Registration Details</a:t>
            </a:r>
            <a:endParaRPr lang="en-US" sz="2800" dirty="0">
              <a:solidFill>
                <a:srgbClr val="A33038"/>
              </a:solidFill>
              <a:effectLst/>
              <a:latin typeface="Chaparral Pro" panose="02060503040505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79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91" y="2112407"/>
            <a:ext cx="11722016" cy="274518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90522" y="2581271"/>
            <a:ext cx="228604" cy="266704"/>
          </a:xfrm>
          <a:prstGeom prst="ellipse">
            <a:avLst/>
          </a:prstGeom>
          <a:noFill/>
          <a:ln w="38100">
            <a:solidFill>
              <a:srgbClr val="A33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9043" y="2540198"/>
            <a:ext cx="1393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330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Recommended.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7625" y="510176"/>
            <a:ext cx="10515600" cy="485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solidFill>
                  <a:srgbClr val="A33038"/>
                </a:solidFill>
                <a:effectLst/>
                <a:latin typeface="Chaparral Pro" panose="02060503040505020203" pitchFamily="18" charset="0"/>
              </a:rPr>
              <a:t>Registration Details</a:t>
            </a:r>
            <a:endParaRPr lang="en-US" sz="2800" dirty="0">
              <a:solidFill>
                <a:srgbClr val="A33038"/>
              </a:solidFill>
              <a:effectLst/>
              <a:latin typeface="Chaparral Pro" panose="02060503040505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89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838199" y="507625"/>
            <a:ext cx="10515600" cy="485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A33038"/>
                </a:solidFill>
                <a:latin typeface="Chaparral Pro" panose="02060503040505020203" pitchFamily="18" charset="0"/>
              </a:rPr>
              <a:t>Advanced Event Requests</a:t>
            </a:r>
            <a:endParaRPr lang="en-US" dirty="0">
              <a:solidFill>
                <a:srgbClr val="A33038"/>
              </a:solidFill>
              <a:latin typeface="Chaparral Pro" panose="020605030405050202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24"/>
          <a:stretch/>
        </p:blipFill>
        <p:spPr>
          <a:xfrm>
            <a:off x="325967" y="1288474"/>
            <a:ext cx="6844002" cy="44473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55"/>
          <a:stretch/>
        </p:blipFill>
        <p:spPr>
          <a:xfrm>
            <a:off x="5201494" y="2194559"/>
            <a:ext cx="6769167" cy="448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9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61" y="1533156"/>
            <a:ext cx="11594476" cy="1248884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838199" y="507625"/>
            <a:ext cx="10515600" cy="485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A33038"/>
                </a:solidFill>
                <a:latin typeface="Chaparral Pro" panose="02060503040505020203" pitchFamily="18" charset="0"/>
              </a:rPr>
              <a:t>Advanced Event Requests</a:t>
            </a:r>
            <a:endParaRPr lang="en-US" dirty="0">
              <a:solidFill>
                <a:srgbClr val="A33038"/>
              </a:solidFill>
              <a:latin typeface="Chaparral Pro" panose="02060503040505020203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07507" y="2163637"/>
            <a:ext cx="1190724" cy="292701"/>
          </a:xfrm>
          <a:prstGeom prst="ellipse">
            <a:avLst/>
          </a:prstGeom>
          <a:noFill/>
          <a:ln w="38100">
            <a:solidFill>
              <a:srgbClr val="A33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8231" y="2157598"/>
            <a:ext cx="4052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solidFill>
                  <a:srgbClr val="A33038"/>
                </a:solidFill>
                <a:latin typeface="Calibri" panose="020F0502020204030204"/>
              </a:rPr>
              <a:t>REQUIRED FOR EVENT TEMPLATE CREATION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A33038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38199" y="3675058"/>
            <a:ext cx="10515600" cy="53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A33038"/>
                </a:solidFill>
                <a:latin typeface="Chaparral Pro" panose="02060503040505020203" pitchFamily="18" charset="0"/>
              </a:rPr>
              <a:t>6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33038"/>
                </a:solidFill>
                <a:effectLst/>
                <a:uLnTx/>
                <a:uFillTx/>
                <a:latin typeface="Chaparral Pro" panose="02060503040505020203" pitchFamily="18" charset="0"/>
                <a:ea typeface="+mn-ea"/>
                <a:cs typeface="+mn-cs"/>
              </a:rPr>
              <a:t>. Click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A33038"/>
                </a:solidFill>
                <a:effectLst/>
                <a:uLnTx/>
                <a:uFillTx/>
                <a:latin typeface="Chaparral Pro" panose="02060503040505020203" pitchFamily="18" charset="0"/>
                <a:ea typeface="+mn-ea"/>
                <a:cs typeface="+mn-cs"/>
              </a:rPr>
              <a:t>Create Event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33038"/>
                </a:solidFill>
                <a:effectLst/>
                <a:uLnTx/>
                <a:uFillTx/>
                <a:latin typeface="Chaparral Pro" panose="02060503040505020203" pitchFamily="18" charset="0"/>
                <a:ea typeface="+mn-ea"/>
                <a:cs typeface="+mn-cs"/>
              </a:rPr>
              <a:t>.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519" y="4463283"/>
            <a:ext cx="8991517" cy="723094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837826" y="4463283"/>
            <a:ext cx="1670999" cy="762697"/>
          </a:xfrm>
          <a:prstGeom prst="ellipse">
            <a:avLst/>
          </a:prstGeom>
          <a:noFill/>
          <a:ln w="38100">
            <a:solidFill>
              <a:srgbClr val="A33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428519" y="5477971"/>
            <a:ext cx="6820017" cy="485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parral Pro" panose="02060503040505020203" pitchFamily="18" charset="0"/>
                <a:ea typeface="+mn-ea"/>
                <a:cs typeface="+mn-cs"/>
              </a:rPr>
              <a:t>Selecting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parral Pro" panose="02060503040505020203" pitchFamily="18" charset="0"/>
                <a:ea typeface="+mn-ea"/>
                <a:cs typeface="+mn-cs"/>
              </a:rPr>
              <a:t>Save as Draft </a:t>
            </a:r>
            <a:r>
              <a:rPr kumimoji="0" lang="en-US" sz="1800" b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parral Pro" panose="02060503040505020203" pitchFamily="18" charset="0"/>
                <a:ea typeface="+mn-ea"/>
                <a:cs typeface="+mn-cs"/>
              </a:rPr>
              <a:t>will not submit your event template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parral Pro" panose="02060503040505020203" pitchFamily="18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4977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5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889941" y="5164578"/>
            <a:ext cx="10812819" cy="1902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A33038"/>
                </a:solidFill>
                <a:latin typeface="Chaparral Pro" panose="02060503040505020203" pitchFamily="18" charset="0"/>
              </a:rPr>
              <a:t>The official campus community platform.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A33038"/>
                </a:solidFill>
                <a:latin typeface="Chaparral Pro" panose="02060503040505020203" pitchFamily="18" charset="0"/>
              </a:rPr>
              <a:t>Tip: Keep these instructions open as you create an event.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41" y="0"/>
            <a:ext cx="9966960" cy="413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194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250" y="274600"/>
            <a:ext cx="7211004" cy="525263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653907" y="3252964"/>
            <a:ext cx="3779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A33038"/>
                </a:solidFill>
                <a:latin typeface="Calibri" panose="020F0502020204030204"/>
              </a:rPr>
              <a:t>FOR EVENT TEMPLATE ONLY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A330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A3303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3789" y="3529963"/>
            <a:ext cx="2899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A33038"/>
                </a:solidFill>
                <a:latin typeface="Calibri" panose="020F0502020204030204"/>
              </a:rPr>
              <a:t>Select “no” for all questions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33038"/>
                </a:solidFill>
                <a:effectLst/>
                <a:uLnTx/>
                <a:uFillTx/>
                <a:latin typeface="Calibri" panose="020F0502020204030204"/>
              </a:rPr>
              <a:t>.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A33038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38" r="6311" b="5060"/>
          <a:stretch/>
        </p:blipFill>
        <p:spPr>
          <a:xfrm>
            <a:off x="2129628" y="5527232"/>
            <a:ext cx="7209626" cy="118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8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69477"/>
            <a:ext cx="10058400" cy="471904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7825"/>
            <a:ext cx="10515600" cy="485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A33038"/>
                </a:solidFill>
                <a:effectLst/>
                <a:latin typeface="Chaparral Pro" panose="02060503040505020203" pitchFamily="18" charset="0"/>
              </a:rPr>
              <a:t>Complete the next form until progress bar is filled.</a:t>
            </a:r>
            <a:endParaRPr lang="en-US" dirty="0">
              <a:solidFill>
                <a:srgbClr val="A33038"/>
              </a:solidFill>
              <a:effectLst/>
              <a:latin typeface="Chaparral Pro" panose="02060503040505020203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42430" y="1007399"/>
            <a:ext cx="597353" cy="575582"/>
          </a:xfrm>
          <a:prstGeom prst="ellipse">
            <a:avLst/>
          </a:prstGeom>
          <a:noFill/>
          <a:ln w="38100">
            <a:solidFill>
              <a:srgbClr val="A33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839783" y="1295190"/>
            <a:ext cx="8980716" cy="0"/>
          </a:xfrm>
          <a:prstGeom prst="straightConnector1">
            <a:avLst/>
          </a:prstGeom>
          <a:ln w="41275">
            <a:solidFill>
              <a:srgbClr val="A330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9384946" y="5398184"/>
            <a:ext cx="1435553" cy="356156"/>
          </a:xfrm>
          <a:prstGeom prst="ellipse">
            <a:avLst/>
          </a:prstGeom>
          <a:noFill/>
          <a:ln w="38100">
            <a:solidFill>
              <a:srgbClr val="A33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7380513" y="5994400"/>
            <a:ext cx="4811485" cy="485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parral Pro" panose="02060503040505020203" pitchFamily="18" charset="0"/>
                <a:ea typeface="+mn-ea"/>
                <a:cs typeface="+mn-cs"/>
              </a:rPr>
              <a:t>Click next, saving as a draft at any point will not allow your event to go through an approval process.</a:t>
            </a:r>
          </a:p>
        </p:txBody>
      </p:sp>
    </p:spTree>
    <p:extLst>
      <p:ext uri="{BB962C8B-B14F-4D97-AF65-F5344CB8AC3E}">
        <p14:creationId xmlns:p14="http://schemas.microsoft.com/office/powerpoint/2010/main" val="3218065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8" grpId="0" animBg="1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r="1653" b="3048"/>
          <a:stretch/>
        </p:blipFill>
        <p:spPr>
          <a:xfrm>
            <a:off x="3250639" y="2851232"/>
            <a:ext cx="7540863" cy="13020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41" y="793749"/>
            <a:ext cx="1946359" cy="5807169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0" y="337412"/>
            <a:ext cx="12192000" cy="4857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A33038"/>
                </a:solidFill>
                <a:effectLst/>
                <a:latin typeface="Chaparral Pro" panose="02060503040505020203" pitchFamily="18" charset="0"/>
              </a:rPr>
              <a:t>You must now wait for your Event Template to be Approved.</a:t>
            </a:r>
            <a:endParaRPr lang="en-US" dirty="0">
              <a:solidFill>
                <a:srgbClr val="A33038"/>
              </a:solidFill>
              <a:effectLst/>
              <a:latin typeface="Chaparral Pro" panose="02060503040505020203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43067" y="4403558"/>
            <a:ext cx="1742933" cy="336884"/>
          </a:xfrm>
          <a:prstGeom prst="ellipse">
            <a:avLst/>
          </a:prstGeom>
          <a:noFill/>
          <a:ln w="38100">
            <a:solidFill>
              <a:srgbClr val="A33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B5121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337883" y="2851232"/>
            <a:ext cx="1388213" cy="291433"/>
          </a:xfrm>
          <a:prstGeom prst="ellipse">
            <a:avLst/>
          </a:prstGeom>
          <a:noFill/>
          <a:ln w="38100">
            <a:solidFill>
              <a:srgbClr val="A33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009594" y="2025788"/>
            <a:ext cx="8022952" cy="485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3303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A3303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event template status will be displayed next to the title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3303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099014" y="820484"/>
            <a:ext cx="5993972" cy="485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parral Pro" panose="02060503040505020203" pitchFamily="18" charset="0"/>
                <a:ea typeface="+mn-ea"/>
                <a:cs typeface="+mn-cs"/>
              </a:rPr>
              <a:t>To review your event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parral Pro" panose="02060503040505020203" pitchFamily="18" charset="0"/>
                <a:ea typeface="+mn-ea"/>
                <a:cs typeface="+mn-cs"/>
              </a:rPr>
              <a:t> template, return to your group and click on</a:t>
            </a:r>
            <a:r>
              <a:rPr kumimoji="0" lang="en-US" sz="1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parral Pro" panose="02060503040505020203" pitchFamily="18" charset="0"/>
                <a:ea typeface="+mn-ea"/>
                <a:cs typeface="+mn-cs"/>
              </a:rPr>
              <a:t> Events </a:t>
            </a:r>
            <a:r>
              <a:rPr lang="en-US" sz="1800" noProof="0" dirty="0" smtClean="0">
                <a:solidFill>
                  <a:prstClr val="black"/>
                </a:solidFill>
                <a:latin typeface="Chaparral Pro" panose="02060503040505020203" pitchFamily="18" charset="0"/>
              </a:rPr>
              <a:t>and </a:t>
            </a:r>
            <a:r>
              <a:rPr lang="en-US" sz="1800" i="1" noProof="0" dirty="0" smtClean="0">
                <a:solidFill>
                  <a:prstClr val="black"/>
                </a:solidFill>
                <a:latin typeface="Chaparral Pro" panose="02060503040505020203" pitchFamily="18" charset="0"/>
              </a:rPr>
              <a:t>Event Templates.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parral Pro" panose="02060503040505020203" pitchFamily="18" charset="0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0639" y="4427621"/>
            <a:ext cx="7543800" cy="1323975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3350283" y="2365457"/>
            <a:ext cx="7341574" cy="485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A3303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You will be unable to use the template until the “Pending Approval” Tag is removed.</a:t>
            </a:r>
          </a:p>
        </p:txBody>
      </p:sp>
    </p:spTree>
    <p:extLst>
      <p:ext uri="{BB962C8B-B14F-4D97-AF65-F5344CB8AC3E}">
        <p14:creationId xmlns:p14="http://schemas.microsoft.com/office/powerpoint/2010/main" val="3995571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animBg="1"/>
      <p:bldP spid="14" grpId="0" animBg="1"/>
      <p:bldP spid="15" grpId="0"/>
      <p:bldP spid="16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966104" y="1962532"/>
            <a:ext cx="7172066" cy="1871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parral Pro" panose="02060503040505020203" pitchFamily="18" charset="0"/>
                <a:ea typeface="+mn-ea"/>
                <a:cs typeface="+mn-cs"/>
              </a:rPr>
              <a:t>While waiting, you can submit 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parral Pro" panose="02060503040505020203" pitchFamily="18" charset="0"/>
                <a:ea typeface="+mn-ea"/>
                <a:cs typeface="+mn-cs"/>
              </a:rPr>
              <a:t> maintenance request!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parral Pro" panose="020605030405050202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parral Pro" panose="02060503040505020203" pitchFamily="18" charset="0"/>
                <a:ea typeface="+mn-ea"/>
                <a:cs typeface="+mn-cs"/>
              </a:rPr>
              <a:t>To submit a maintenance request: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parral Pro" panose="02060503040505020203" pitchFamily="18" charset="0"/>
                <a:ea typeface="+mn-ea"/>
                <a:cs typeface="+mn-cs"/>
              </a:rPr>
              <a:t>Visit the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parral Pro" panose="02060503040505020203" pitchFamily="18" charset="0"/>
                <a:ea typeface="+mn-ea"/>
                <a:cs typeface="+mn-cs"/>
                <a:hlinkClick r:id="rId2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parral Pro" panose="02060503040505020203" pitchFamily="18" charset="0"/>
                <a:ea typeface="+mn-ea"/>
                <a:cs typeface="+mn-cs"/>
                <a:hlinkClick r:id="rId2"/>
              </a:rPr>
              <a:t>MyFlagler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parral Pro" panose="02060503040505020203" pitchFamily="18" charset="0"/>
                <a:ea typeface="+mn-ea"/>
                <a:cs typeface="+mn-cs"/>
                <a:hlinkClick r:id="rId2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parral Pro" panose="02060503040505020203" pitchFamily="18" charset="0"/>
                <a:ea typeface="+mn-ea"/>
                <a:cs typeface="+mn-cs"/>
              </a:rPr>
              <a:t>page and select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parral Pro" panose="02060503040505020203" pitchFamily="18" charset="0"/>
                <a:ea typeface="+mn-ea"/>
                <a:cs typeface="+mn-cs"/>
              </a:rPr>
              <a:t>Maintenance</a:t>
            </a:r>
            <a:r>
              <a:rPr kumimoji="0" lang="en-US" sz="1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parral Pro" panose="02060503040505020203" pitchFamily="18" charset="0"/>
                <a:ea typeface="+mn-ea"/>
                <a:cs typeface="+mn-cs"/>
              </a:rPr>
              <a:t> Requests </a:t>
            </a:r>
            <a:r>
              <a:rPr kumimoji="0" lang="en-US" sz="1800" b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parral Pro" panose="02060503040505020203" pitchFamily="18" charset="0"/>
                <a:ea typeface="+mn-ea"/>
                <a:cs typeface="+mn-cs"/>
              </a:rPr>
              <a:t>on the left bar.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86" y="1040860"/>
            <a:ext cx="2788716" cy="558609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15786" y="5422403"/>
            <a:ext cx="1853874" cy="292701"/>
          </a:xfrm>
          <a:prstGeom prst="ellipse">
            <a:avLst/>
          </a:prstGeom>
          <a:noFill/>
          <a:ln w="38100">
            <a:solidFill>
              <a:srgbClr val="A33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194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05129" y="1667112"/>
            <a:ext cx="9867900" cy="3663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rgbClr val="A33038"/>
                </a:solidFill>
                <a:latin typeface="Chaparral Pro" panose="02060503040505020203" pitchFamily="18" charset="0"/>
              </a:rPr>
              <a:t>Additional Questions?</a:t>
            </a:r>
          </a:p>
          <a:p>
            <a:pPr algn="ctr">
              <a:lnSpc>
                <a:spcPct val="200000"/>
              </a:lnSpc>
            </a:pPr>
            <a:r>
              <a:rPr lang="en-US" sz="2400" dirty="0" smtClean="0">
                <a:solidFill>
                  <a:srgbClr val="A33038"/>
                </a:solidFill>
                <a:latin typeface="Chaparral Pro" panose="02060503040505020203" pitchFamily="18" charset="0"/>
              </a:rPr>
              <a:t>View our website for more </a:t>
            </a:r>
            <a:r>
              <a:rPr lang="en-US" sz="2400" dirty="0" smtClean="0">
                <a:solidFill>
                  <a:srgbClr val="A33038"/>
                </a:solidFill>
                <a:latin typeface="Chaparral Pro" panose="02060503040505020203" pitchFamily="18" charset="0"/>
                <a:hlinkClick r:id="rId2"/>
              </a:rPr>
              <a:t>tutorials</a:t>
            </a:r>
            <a:endParaRPr lang="en-US" sz="2400" dirty="0" smtClean="0">
              <a:solidFill>
                <a:srgbClr val="A33038"/>
              </a:solidFill>
              <a:latin typeface="Chaparral Pro" panose="02060503040505020203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sz="2400" dirty="0" smtClean="0">
                <a:solidFill>
                  <a:srgbClr val="A33038"/>
                </a:solidFill>
                <a:latin typeface="Chaparral Pro" panose="02060503040505020203" pitchFamily="18" charset="0"/>
              </a:rPr>
              <a:t>Check out the company </a:t>
            </a:r>
            <a:r>
              <a:rPr lang="en-US" sz="2400" dirty="0" smtClean="0">
                <a:solidFill>
                  <a:srgbClr val="A33038"/>
                </a:solidFill>
                <a:latin typeface="Chaparral Pro" panose="02060503040505020203" pitchFamily="18" charset="0"/>
                <a:hlinkClick r:id="rId3"/>
              </a:rPr>
              <a:t>Help Center</a:t>
            </a:r>
            <a:endParaRPr lang="en-US" sz="2400" dirty="0" smtClean="0">
              <a:solidFill>
                <a:srgbClr val="A33038"/>
              </a:solidFill>
              <a:latin typeface="Chaparral Pro" panose="02060503040505020203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sz="2400" dirty="0" smtClean="0">
                <a:solidFill>
                  <a:srgbClr val="A33038"/>
                </a:solidFill>
                <a:latin typeface="Chaparral Pro" panose="02060503040505020203" pitchFamily="18" charset="0"/>
              </a:rPr>
              <a:t>Please email </a:t>
            </a:r>
            <a:r>
              <a:rPr lang="en-US" sz="2400" dirty="0" smtClean="0">
                <a:solidFill>
                  <a:srgbClr val="A33038"/>
                </a:solidFill>
                <a:latin typeface="Chaparral Pro" panose="02060503040505020203" pitchFamily="18" charset="0"/>
                <a:hlinkClick r:id="rId4"/>
              </a:rPr>
              <a:t>specialevents@flagler.edu</a:t>
            </a:r>
            <a:endParaRPr lang="en-US" sz="2400" dirty="0" smtClean="0">
              <a:solidFill>
                <a:srgbClr val="A33038"/>
              </a:solidFill>
              <a:latin typeface="Chaparral Pro" panose="02060503040505020203" pitchFamily="18" charset="0"/>
            </a:endParaRPr>
          </a:p>
          <a:p>
            <a:pPr algn="ctr"/>
            <a:endParaRPr lang="en-US" sz="2400" dirty="0">
              <a:solidFill>
                <a:srgbClr val="A33038"/>
              </a:solidFill>
              <a:latin typeface="Chaparral Pro" panose="02060503040505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11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-154" r="1984" b="-677"/>
          <a:stretch/>
        </p:blipFill>
        <p:spPr>
          <a:xfrm>
            <a:off x="2076005" y="912292"/>
            <a:ext cx="8039990" cy="47180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7825"/>
            <a:ext cx="10515600" cy="4857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A33038"/>
                </a:solidFill>
                <a:effectLst/>
                <a:latin typeface="Chaparral Pro" panose="02060503040505020203" pitchFamily="18" charset="0"/>
              </a:rPr>
              <a:t>1. Toggle over the </a:t>
            </a:r>
            <a:r>
              <a:rPr lang="en-US" sz="2800" i="1" dirty="0" smtClean="0">
                <a:solidFill>
                  <a:srgbClr val="A33038"/>
                </a:solidFill>
                <a:effectLst/>
                <a:latin typeface="Chaparral Pro" panose="02060503040505020203" pitchFamily="18" charset="0"/>
              </a:rPr>
              <a:t>Groups</a:t>
            </a:r>
            <a:r>
              <a:rPr lang="en-US" sz="2800" dirty="0" smtClean="0">
                <a:solidFill>
                  <a:srgbClr val="A33038"/>
                </a:solidFill>
                <a:effectLst/>
                <a:latin typeface="Chaparral Pro" panose="02060503040505020203" pitchFamily="18" charset="0"/>
              </a:rPr>
              <a:t> option on the top bar, on the left.</a:t>
            </a:r>
            <a:endParaRPr lang="en-US" sz="2800" dirty="0">
              <a:solidFill>
                <a:srgbClr val="A33038"/>
              </a:solidFill>
              <a:effectLst/>
              <a:latin typeface="Chaparral Pro" panose="02060503040505020203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5850593"/>
            <a:ext cx="10515600" cy="485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33038"/>
                </a:solidFill>
                <a:effectLst/>
                <a:uLnTx/>
                <a:uFillTx/>
                <a:latin typeface="Chaparral Pro" panose="02060503040505020203" pitchFamily="18" charset="0"/>
                <a:ea typeface="+mn-ea"/>
                <a:cs typeface="+mn-cs"/>
              </a:rPr>
              <a:t>2. Click on the group that you would like to submit an event for.</a:t>
            </a:r>
          </a:p>
        </p:txBody>
      </p:sp>
      <p:sp>
        <p:nvSpPr>
          <p:cNvPr id="6" name="Oval 5"/>
          <p:cNvSpPr/>
          <p:nvPr/>
        </p:nvSpPr>
        <p:spPr>
          <a:xfrm>
            <a:off x="4096266" y="912291"/>
            <a:ext cx="490451" cy="4783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6717" y="826667"/>
            <a:ext cx="3937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4137916" y="2049773"/>
            <a:ext cx="1834228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9150" y="1891902"/>
            <a:ext cx="3937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11158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animBg="1"/>
      <p:bldP spid="7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07042"/>
            <a:ext cx="6800850" cy="26860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7825"/>
            <a:ext cx="10515600" cy="4857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A33038"/>
                </a:solidFill>
                <a:effectLst/>
                <a:latin typeface="Chaparral Pro" panose="02060503040505020203" pitchFamily="18" charset="0"/>
              </a:rPr>
              <a:t>3</a:t>
            </a:r>
            <a:r>
              <a:rPr lang="en-US" sz="2800" dirty="0" smtClean="0">
                <a:solidFill>
                  <a:srgbClr val="A33038"/>
                </a:solidFill>
                <a:effectLst/>
                <a:latin typeface="Chaparral Pro" panose="02060503040505020203" pitchFamily="18" charset="0"/>
              </a:rPr>
              <a:t>. Click on the </a:t>
            </a:r>
            <a:r>
              <a:rPr lang="en-US" sz="2800" i="1" dirty="0" smtClean="0">
                <a:solidFill>
                  <a:srgbClr val="A33038"/>
                </a:solidFill>
                <a:effectLst/>
                <a:latin typeface="Chaparral Pro" panose="02060503040505020203" pitchFamily="18" charset="0"/>
              </a:rPr>
              <a:t>Create </a:t>
            </a:r>
            <a:r>
              <a:rPr lang="en-US" sz="2800" dirty="0" smtClean="0">
                <a:solidFill>
                  <a:srgbClr val="A33038"/>
                </a:solidFill>
                <a:effectLst/>
                <a:latin typeface="Chaparral Pro" panose="02060503040505020203" pitchFamily="18" charset="0"/>
              </a:rPr>
              <a:t>button.</a:t>
            </a:r>
            <a:endParaRPr lang="en-US" sz="2800" dirty="0">
              <a:solidFill>
                <a:srgbClr val="A33038"/>
              </a:solidFill>
              <a:effectLst/>
              <a:latin typeface="Chaparral Pro" panose="02060503040505020203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319157" y="1764393"/>
            <a:ext cx="1084036" cy="4603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88982" y="1509712"/>
            <a:ext cx="3937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435" y="2917825"/>
            <a:ext cx="5725191" cy="3356882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8829675" y="2432050"/>
            <a:ext cx="2879951" cy="485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A33038"/>
                </a:solidFill>
                <a:latin typeface="Chaparral Pro" panose="02060503040505020203" pitchFamily="18" charset="0"/>
              </a:rPr>
              <a:t>4. Select </a:t>
            </a:r>
            <a:r>
              <a:rPr lang="en-US" i="1" dirty="0" smtClean="0">
                <a:solidFill>
                  <a:srgbClr val="A33038"/>
                </a:solidFill>
                <a:latin typeface="Chaparral Pro" panose="02060503040505020203" pitchFamily="18" charset="0"/>
              </a:rPr>
              <a:t>Event.</a:t>
            </a:r>
            <a:endParaRPr lang="en-US" dirty="0">
              <a:solidFill>
                <a:srgbClr val="A33038"/>
              </a:solidFill>
              <a:latin typeface="Chaparral Pro" panose="02060503040505020203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756321" y="3319462"/>
            <a:ext cx="1084036" cy="11545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40421" y="3319462"/>
            <a:ext cx="3937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7752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/>
      <p:bldP spid="10" grpId="0"/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224" y="1746361"/>
            <a:ext cx="7695552" cy="3810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7825"/>
            <a:ext cx="10515600" cy="4857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A33038"/>
                </a:solidFill>
                <a:effectLst/>
                <a:latin typeface="Chaparral Pro" panose="02060503040505020203" pitchFamily="18" charset="0"/>
              </a:rPr>
              <a:t>5</a:t>
            </a:r>
            <a:r>
              <a:rPr lang="en-US" sz="2800" dirty="0" smtClean="0">
                <a:solidFill>
                  <a:srgbClr val="A33038"/>
                </a:solidFill>
                <a:effectLst/>
                <a:latin typeface="Chaparral Pro" panose="02060503040505020203" pitchFamily="18" charset="0"/>
              </a:rPr>
              <a:t>. Select the Event Template of your choice</a:t>
            </a:r>
            <a:r>
              <a:rPr lang="en-US" sz="2800" i="1" dirty="0" smtClean="0">
                <a:solidFill>
                  <a:srgbClr val="A33038"/>
                </a:solidFill>
                <a:effectLst/>
                <a:latin typeface="Chaparral Pro" panose="02060503040505020203" pitchFamily="18" charset="0"/>
              </a:rPr>
              <a:t>. </a:t>
            </a:r>
            <a:endParaRPr lang="en-US" sz="2800" dirty="0">
              <a:solidFill>
                <a:srgbClr val="A33038"/>
              </a:solidFill>
              <a:effectLst/>
              <a:latin typeface="Chaparral Pro" panose="02060503040505020203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990183" y="2905874"/>
            <a:ext cx="2804809" cy="19073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725" y="2830921"/>
            <a:ext cx="3937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172936" y="1178479"/>
            <a:ext cx="6387154" cy="485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Remain patient, event templates take a few moments to load.</a:t>
            </a:r>
            <a:endParaRPr lang="en-US" sz="1800" dirty="0">
              <a:solidFill>
                <a:schemeClr val="bg1"/>
              </a:solidFill>
              <a:latin typeface="Chaparral Pro" panose="02060503040505020203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172936" y="921242"/>
            <a:ext cx="10665626" cy="485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If you want to create a new event template, check out our “Event Template Instructions” on the </a:t>
            </a:r>
            <a:r>
              <a:rPr lang="en-US" sz="1800" dirty="0" smtClean="0">
                <a:solidFill>
                  <a:schemeClr val="bg1"/>
                </a:solidFill>
                <a:latin typeface="Chaparral Pro" panose="02060503040505020203" pitchFamily="18" charset="0"/>
                <a:hlinkClick r:id="rId3"/>
              </a:rPr>
              <a:t>school website </a:t>
            </a:r>
            <a:r>
              <a:rPr lang="en-US" sz="1800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.</a:t>
            </a:r>
            <a:endParaRPr lang="en-US" sz="1800" dirty="0">
              <a:solidFill>
                <a:schemeClr val="bg1"/>
              </a:solidFill>
              <a:latin typeface="Chaparral Pro" panose="02060503040505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684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8310"/>
            <a:ext cx="12192000" cy="4857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rgbClr val="A33038"/>
                </a:solidFill>
                <a:effectLst/>
                <a:latin typeface="Chaparral Pro" panose="02060503040505020203" pitchFamily="18" charset="0"/>
              </a:rPr>
              <a:t> Populate the answers to the questions on the following page.</a:t>
            </a:r>
            <a:endParaRPr lang="en-US" sz="2800" dirty="0">
              <a:solidFill>
                <a:srgbClr val="A33038"/>
              </a:solidFill>
              <a:effectLst/>
              <a:latin typeface="Chaparral Pro" panose="02060503040505020203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0" y="1336982"/>
            <a:ext cx="12192000" cy="402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u="sng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The only information you need to fill in or update is: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0004" y="4214659"/>
            <a:ext cx="7668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On-Campus buildings and </a:t>
            </a:r>
            <a:r>
              <a:rPr lang="en-US" sz="2000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classrooms. </a:t>
            </a:r>
            <a:endParaRPr kumimoji="0" lang="en-US" sz="200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haparral Pro" panose="02060503040505020203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40055" y="1443610"/>
            <a:ext cx="2607102" cy="4328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330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</a:t>
            </a:r>
          </a:p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330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</a:t>
            </a:r>
          </a:p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A330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</a:t>
            </a:r>
          </a:p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A330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Registration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A3303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525228" y="4433002"/>
            <a:ext cx="667852" cy="0"/>
          </a:xfrm>
          <a:prstGeom prst="straightConnector1">
            <a:avLst/>
          </a:prstGeom>
          <a:ln w="38100">
            <a:solidFill>
              <a:srgbClr val="A330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193080" y="5523992"/>
            <a:ext cx="667852" cy="0"/>
          </a:xfrm>
          <a:prstGeom prst="straightConnector1">
            <a:avLst/>
          </a:prstGeom>
          <a:ln w="38100">
            <a:solidFill>
              <a:srgbClr val="A330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002852" y="5323937"/>
            <a:ext cx="7668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More details i</a:t>
            </a:r>
            <a:r>
              <a:rPr lang="en-US" sz="2000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n registration </a:t>
            </a:r>
            <a:r>
              <a:rPr lang="en-US" sz="2000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and attendance </a:t>
            </a:r>
            <a:r>
              <a:rPr lang="en-US" sz="2000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tracking.</a:t>
            </a:r>
            <a:endParaRPr kumimoji="0" lang="en-US" sz="200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haparral Pro" panose="02060503040505020203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436528" y="2210054"/>
            <a:ext cx="667852" cy="0"/>
          </a:xfrm>
          <a:prstGeom prst="straightConnector1">
            <a:avLst/>
          </a:prstGeom>
          <a:ln w="38100">
            <a:solidFill>
              <a:srgbClr val="A330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193080" y="2023006"/>
            <a:ext cx="8004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Your event description will be visible based on your Access &amp; Display Options. </a:t>
            </a:r>
            <a:endParaRPr kumimoji="0" lang="en-US" sz="200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haparral Pro" panose="02060503040505020203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436528" y="3338008"/>
            <a:ext cx="667852" cy="0"/>
          </a:xfrm>
          <a:prstGeom prst="straightConnector1">
            <a:avLst/>
          </a:prstGeom>
          <a:ln w="38100">
            <a:solidFill>
              <a:srgbClr val="A330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00004" y="3132284"/>
            <a:ext cx="7668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Time and Date of your event (May need to adjust when using a template.)</a:t>
            </a:r>
            <a:endParaRPr kumimoji="0" lang="en-US" sz="200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haparral Pro" panose="02060503040505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804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4" grpId="0"/>
      <p:bldP spid="21" grpId="0"/>
      <p:bldP spid="25" grpId="0"/>
      <p:bldP spid="27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/>
        </p:nvSpPr>
        <p:spPr>
          <a:xfrm>
            <a:off x="838198" y="711200"/>
            <a:ext cx="10515600" cy="485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u="sng" dirty="0" smtClean="0">
                <a:solidFill>
                  <a:srgbClr val="A33038"/>
                </a:solidFill>
                <a:latin typeface="Chaparral Pro" panose="02060503040505020203" pitchFamily="18" charset="0"/>
              </a:rPr>
              <a:t>What</a:t>
            </a:r>
            <a:r>
              <a:rPr lang="en-US" dirty="0" smtClean="0">
                <a:solidFill>
                  <a:srgbClr val="A33038"/>
                </a:solidFill>
                <a:latin typeface="Chaparral Pro" panose="02060503040505020203" pitchFamily="18" charset="0"/>
              </a:rPr>
              <a:t> is your event about?</a:t>
            </a:r>
            <a:endParaRPr lang="en-US" dirty="0">
              <a:solidFill>
                <a:srgbClr val="A33038"/>
              </a:solidFill>
              <a:latin typeface="Chaparral Pro" panose="02060503040505020203" pitchFamily="18" charset="0"/>
            </a:endParaRP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9" t="2252" r="15693" b="5200"/>
          <a:stretch/>
        </p:blipFill>
        <p:spPr>
          <a:xfrm>
            <a:off x="280511" y="1643822"/>
            <a:ext cx="11630975" cy="3388649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2784208" y="4701748"/>
            <a:ext cx="0" cy="577515"/>
          </a:xfrm>
          <a:prstGeom prst="straightConnector1">
            <a:avLst/>
          </a:prstGeom>
          <a:ln w="38100">
            <a:solidFill>
              <a:srgbClr val="A330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31300" y="5279263"/>
            <a:ext cx="4864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330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able to select multiple event tags.</a:t>
            </a:r>
          </a:p>
        </p:txBody>
      </p:sp>
    </p:spTree>
    <p:extLst>
      <p:ext uri="{BB962C8B-B14F-4D97-AF65-F5344CB8AC3E}">
        <p14:creationId xmlns:p14="http://schemas.microsoft.com/office/powerpoint/2010/main" val="96950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/>
        </p:nvSpPr>
        <p:spPr>
          <a:xfrm>
            <a:off x="838198" y="711200"/>
            <a:ext cx="10515600" cy="485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u="sng" dirty="0" smtClean="0">
                <a:solidFill>
                  <a:srgbClr val="A33038"/>
                </a:solidFill>
                <a:latin typeface="Chaparral Pro" panose="02060503040505020203" pitchFamily="18" charset="0"/>
              </a:rPr>
              <a:t>When</a:t>
            </a:r>
            <a:r>
              <a:rPr lang="en-US" dirty="0" smtClean="0">
                <a:solidFill>
                  <a:srgbClr val="A33038"/>
                </a:solidFill>
                <a:latin typeface="Chaparral Pro" panose="02060503040505020203" pitchFamily="18" charset="0"/>
              </a:rPr>
              <a:t> is your event?</a:t>
            </a:r>
            <a:endParaRPr lang="en-US" dirty="0">
              <a:solidFill>
                <a:srgbClr val="A33038"/>
              </a:solidFill>
              <a:latin typeface="Chaparral Pro" panose="02060503040505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1408844"/>
            <a:ext cx="10242667" cy="415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60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69" r="15729"/>
          <a:stretch/>
        </p:blipFill>
        <p:spPr>
          <a:xfrm>
            <a:off x="393907" y="1138171"/>
            <a:ext cx="11518483" cy="490585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7825"/>
            <a:ext cx="10515600" cy="4857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u="sng" dirty="0" smtClean="0">
                <a:solidFill>
                  <a:srgbClr val="A33038"/>
                </a:solidFill>
                <a:effectLst/>
                <a:latin typeface="Chaparral Pro" panose="02060503040505020203" pitchFamily="18" charset="0"/>
              </a:rPr>
              <a:t>Where</a:t>
            </a:r>
            <a:r>
              <a:rPr lang="en-US" sz="2800" dirty="0" smtClean="0">
                <a:solidFill>
                  <a:srgbClr val="A33038"/>
                </a:solidFill>
                <a:effectLst/>
                <a:latin typeface="Chaparral Pro" panose="02060503040505020203" pitchFamily="18" charset="0"/>
              </a:rPr>
              <a:t> will your event take place?</a:t>
            </a:r>
            <a:endParaRPr lang="en-US" sz="2800" dirty="0">
              <a:solidFill>
                <a:srgbClr val="A33038"/>
              </a:solidFill>
              <a:effectLst/>
              <a:latin typeface="Chaparral Pro" panose="02060503040505020203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01666" y="2592300"/>
            <a:ext cx="8237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330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not </a:t>
            </a:r>
            <a:r>
              <a:rPr lang="en-US" sz="1600" b="1" dirty="0" smtClean="0">
                <a:solidFill>
                  <a:srgbClr val="A33038"/>
                </a:solidFill>
                <a:latin typeface="Calibri" panose="020F0502020204030204"/>
              </a:rPr>
              <a:t>enter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330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expected </a:t>
            </a:r>
            <a:r>
              <a:rPr lang="en-US" sz="1600" b="1" dirty="0" smtClean="0">
                <a:solidFill>
                  <a:srgbClr val="A33038"/>
                </a:solidFill>
                <a:latin typeface="Calibri" panose="020F0502020204030204"/>
              </a:rPr>
              <a:t>number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330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attendees on this page. 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A330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600" i="1" u="none" strike="noStrike" kern="1200" cap="none" spc="0" normalizeH="0" baseline="0" noProof="0" dirty="0" smtClean="0">
                <a:ln>
                  <a:noFill/>
                </a:ln>
                <a:solidFill>
                  <a:srgbClr val="A330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 address</a:t>
            </a:r>
            <a:r>
              <a:rPr kumimoji="0" lang="en-US" sz="1600" i="1" u="none" strike="noStrike" kern="1200" cap="none" spc="0" normalizeH="0" noProof="0" dirty="0" smtClean="0">
                <a:ln>
                  <a:noFill/>
                </a:ln>
                <a:solidFill>
                  <a:srgbClr val="A330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later in the request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rgbClr val="A330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rgbClr val="A3303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368926" y="4390273"/>
            <a:ext cx="1202824" cy="207826"/>
          </a:xfrm>
          <a:prstGeom prst="straightConnector1">
            <a:avLst/>
          </a:prstGeom>
          <a:ln w="38100">
            <a:solidFill>
              <a:srgbClr val="A330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368926" y="4603082"/>
            <a:ext cx="745624" cy="219760"/>
          </a:xfrm>
          <a:prstGeom prst="straightConnector1">
            <a:avLst/>
          </a:prstGeom>
          <a:ln w="38100">
            <a:solidFill>
              <a:srgbClr val="A330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93907" y="4121045"/>
            <a:ext cx="1132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rgbClr val="A33038"/>
                </a:solidFill>
                <a:latin typeface="Calibri" panose="020F0502020204030204"/>
              </a:rPr>
              <a:t>May take a moment to load, be patient.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A33038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91023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/>
      <p:bldP spid="2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21297</TotalTime>
  <Words>572</Words>
  <Application>Microsoft Office PowerPoint</Application>
  <PresentationFormat>Widescreen</PresentationFormat>
  <Paragraphs>73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Bookman Old Style</vt:lpstr>
      <vt:lpstr>Calibri</vt:lpstr>
      <vt:lpstr>Chaparral Pro</vt:lpstr>
      <vt:lpstr>Chaparral Pro Light</vt:lpstr>
      <vt:lpstr>Rockwell</vt:lpstr>
      <vt:lpstr>Damask</vt:lpstr>
      <vt:lpstr>Event Request 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 Request Instructions</dc:title>
  <dc:creator>Gilbert, Anna</dc:creator>
  <cp:lastModifiedBy>Wray, Kourtney</cp:lastModifiedBy>
  <cp:revision>42</cp:revision>
  <dcterms:created xsi:type="dcterms:W3CDTF">2020-09-18T13:45:29Z</dcterms:created>
  <dcterms:modified xsi:type="dcterms:W3CDTF">2022-07-13T14:57:39Z</dcterms:modified>
</cp:coreProperties>
</file>