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4"/>
  </p:sldMasterIdLst>
  <p:sldIdLst>
    <p:sldId id="256" r:id="rId5"/>
    <p:sldId id="257" r:id="rId6"/>
    <p:sldId id="262" r:id="rId7"/>
    <p:sldId id="258" r:id="rId8"/>
    <p:sldId id="264" r:id="rId9"/>
    <p:sldId id="263" r:id="rId10"/>
  </p:sldIdLst>
  <p:sldSz cx="9144000" cy="5143500" type="screen16x9"/>
  <p:notesSz cx="6858000" cy="9144000"/>
  <p:custDataLst>
    <p:tags r:id="rId1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2019"/>
    <a:srgbClr val="6E615D"/>
    <a:srgbClr val="9C2238"/>
    <a:srgbClr val="EDBE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130" d="100"/>
          <a:sy n="130" d="100"/>
        </p:scale>
        <p:origin x="110" y="91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gs" Target="tags/tag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CBFF2B-9D35-45CB-899D-424E64129242}" type="datetimeFigureOut">
              <a:rPr lang="en-US"/>
              <a:pPr>
                <a:defRPr/>
              </a:pPr>
              <a:t>5/13/2024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F3B1BD-686F-443C-964C-4F4AFE0E89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196FE1-76B6-4CF4-966E-880B88EEC947}" type="datetimeFigureOut">
              <a:rPr lang="en-US"/>
              <a:pPr>
                <a:defRPr/>
              </a:pPr>
              <a:t>5/13/2024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78103-1413-48B6-9800-BCC0587206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300FA8-80CF-4646-AE4D-CFE333E75692}" type="datetimeFigureOut">
              <a:rPr lang="en-US"/>
              <a:pPr>
                <a:defRPr/>
              </a:pPr>
              <a:t>5/13/2024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C8C965-1E8A-416E-A1FF-D609A957BC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CE6D4A-0B29-4252-A5EF-F4B25E833988}" type="datetimeFigureOut">
              <a:rPr lang="en-US"/>
              <a:pPr>
                <a:defRPr/>
              </a:pPr>
              <a:t>5/13/2024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7C1EF0-174D-4DDC-A1AC-8C9D8E969F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F20A9E-4FA6-406E-90DD-429C1AAE9A86}" type="datetimeFigureOut">
              <a:rPr lang="en-US"/>
              <a:pPr>
                <a:defRPr/>
              </a:pPr>
              <a:t>5/13/2024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916DC-C770-4F6C-BE58-2BEA9B2FFF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09B67B-6F9A-445B-8F04-A596046E57DA}" type="datetimeFigureOut">
              <a:rPr lang="en-US"/>
              <a:pPr>
                <a:defRPr/>
              </a:pPr>
              <a:t>5/13/2024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BD62FE-B914-45E4-B7DB-F215AC25F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B360E8-EE28-4704-AC42-5E4CA61FDC90}" type="datetimeFigureOut">
              <a:rPr lang="en-US"/>
              <a:pPr>
                <a:defRPr/>
              </a:pPr>
              <a:t>5/13/2024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98A6B-2898-4CAD-9386-44ADE6A66E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22EE94-6504-4F7B-B26E-6F089F20E420}" type="datetimeFigureOut">
              <a:rPr lang="en-US"/>
              <a:pPr>
                <a:defRPr/>
              </a:pPr>
              <a:t>5/13/2024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73AD1-0CE5-424B-B332-003EF36307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6EDAFD-6E0A-4316-984D-AE2180F801E8}" type="datetimeFigureOut">
              <a:rPr lang="en-US"/>
              <a:pPr>
                <a:defRPr/>
              </a:pPr>
              <a:t>5/13/2024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950730-139A-4844-A729-A9E8C34EBE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6C3AB6-9202-455A-B6F0-784B20869511}" type="datetimeFigureOut">
              <a:rPr lang="en-US"/>
              <a:pPr>
                <a:defRPr/>
              </a:pPr>
              <a:t>5/13/2024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663E27-F998-4487-8F10-0723F37A75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7962C9-E785-473E-AA21-A8B8F3BA4BD5}" type="datetimeFigureOut">
              <a:rPr lang="en-US"/>
              <a:pPr>
                <a:defRPr/>
              </a:pPr>
              <a:t>5/13/2024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A8B50-4340-4FC6-AD8F-DB714DCBC1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5978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930084F-19BC-44C8-A07B-ABFACCF5926E}" type="datetimeFigureOut">
              <a:rPr lang="en-US"/>
              <a:pPr>
                <a:defRPr/>
              </a:pPr>
              <a:t>5/13/2024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079FFD7-854C-428C-BAD8-98AE31E7AC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ajan Pro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ajan Pro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ajan Pro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ajan Pro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ajan Pro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ajan Pro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ajan Pro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ajan Pro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571500" y="742950"/>
            <a:ext cx="8001000" cy="1102519"/>
          </a:xfrm>
        </p:spPr>
        <p:txBody>
          <a:bodyPr/>
          <a:lstStyle/>
          <a:p>
            <a:r>
              <a:rPr lang="en-US" b="1" dirty="0">
                <a:solidFill>
                  <a:srgbClr val="A52019"/>
                </a:solidFill>
              </a:rPr>
              <a:t>Construction Schedule</a:t>
            </a:r>
            <a:br>
              <a:rPr lang="en-US" b="1" dirty="0">
                <a:solidFill>
                  <a:srgbClr val="A52019"/>
                </a:solidFill>
              </a:rPr>
            </a:br>
            <a:r>
              <a:rPr lang="en-US" b="1" dirty="0">
                <a:solidFill>
                  <a:srgbClr val="A52019"/>
                </a:solidFill>
              </a:rPr>
              <a:t>Impact to Campus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059781"/>
            <a:ext cx="6400800" cy="1314450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>
                <a:solidFill>
                  <a:srgbClr val="6E615D"/>
                </a:solidFill>
              </a:rPr>
              <a:t>Laura Stevenson Dumas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>
                <a:solidFill>
                  <a:srgbClr val="6E615D"/>
                </a:solidFill>
              </a:rPr>
              <a:t>VP, Chief of Staff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>
                <a:solidFill>
                  <a:srgbClr val="6E615D"/>
                </a:solidFill>
              </a:rPr>
              <a:t>April 10, 2024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>
                <a:solidFill>
                  <a:srgbClr val="A52019"/>
                </a:solidFill>
              </a:rPr>
              <a:t>Facilities Offline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200400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Clr>
                <a:srgbClr val="FDB924"/>
              </a:buClr>
              <a:buFont typeface="Arial" pitchFamily="34" charset="0"/>
              <a:buChar char="•"/>
              <a:defRPr/>
            </a:pPr>
            <a:r>
              <a:rPr lang="en-US" sz="2800" dirty="0">
                <a:solidFill>
                  <a:schemeClr val="bg1">
                    <a:lumMod val="10000"/>
                  </a:schemeClr>
                </a:solidFill>
              </a:rPr>
              <a:t>Flagler Room (through fall 2025)</a:t>
            </a:r>
          </a:p>
          <a:p>
            <a:pPr fontAlgn="auto">
              <a:spcAft>
                <a:spcPts val="0"/>
              </a:spcAft>
              <a:buClr>
                <a:srgbClr val="FDB924"/>
              </a:buClr>
              <a:buFont typeface="Arial" pitchFamily="34" charset="0"/>
              <a:buChar char="•"/>
              <a:defRPr/>
            </a:pPr>
            <a:r>
              <a:rPr lang="en-US" sz="2800" dirty="0">
                <a:solidFill>
                  <a:schemeClr val="bg1">
                    <a:lumMod val="10000"/>
                  </a:schemeClr>
                </a:solidFill>
              </a:rPr>
              <a:t>Solarium (through January 2025)</a:t>
            </a:r>
          </a:p>
          <a:p>
            <a:pPr fontAlgn="auto">
              <a:spcAft>
                <a:spcPts val="0"/>
              </a:spcAft>
              <a:buClr>
                <a:srgbClr val="FDB924"/>
              </a:buClr>
              <a:buFont typeface="Arial" pitchFamily="34" charset="0"/>
              <a:buChar char="•"/>
              <a:defRPr/>
            </a:pPr>
            <a:r>
              <a:rPr lang="en-US" sz="2800" dirty="0">
                <a:solidFill>
                  <a:schemeClr val="bg1">
                    <a:lumMod val="10000"/>
                  </a:schemeClr>
                </a:solidFill>
              </a:rPr>
              <a:t>Rotunda and </a:t>
            </a:r>
            <a:r>
              <a:rPr lang="en-US" sz="2800" dirty="0" err="1">
                <a:solidFill>
                  <a:schemeClr val="bg1">
                    <a:lumMod val="10000"/>
                  </a:schemeClr>
                </a:solidFill>
              </a:rPr>
              <a:t>Dhall</a:t>
            </a:r>
            <a:r>
              <a:rPr lang="en-US" sz="2800" dirty="0">
                <a:solidFill>
                  <a:schemeClr val="bg1">
                    <a:lumMod val="10000"/>
                  </a:schemeClr>
                </a:solidFill>
              </a:rPr>
              <a:t> (May - August</a:t>
            </a:r>
          </a:p>
          <a:p>
            <a:pPr fontAlgn="auto">
              <a:spcAft>
                <a:spcPts val="0"/>
              </a:spcAft>
              <a:buClr>
                <a:srgbClr val="FDB924"/>
              </a:buClr>
              <a:buFont typeface="Arial" pitchFamily="34" charset="0"/>
              <a:buChar char="•"/>
              <a:defRPr/>
            </a:pPr>
            <a:r>
              <a:rPr lang="en-US" sz="2800" dirty="0">
                <a:solidFill>
                  <a:schemeClr val="bg1">
                    <a:lumMod val="10000"/>
                  </a:schemeClr>
                </a:solidFill>
              </a:rPr>
              <a:t>Pool (May – August)</a:t>
            </a:r>
          </a:p>
          <a:p>
            <a:pPr fontAlgn="auto">
              <a:spcAft>
                <a:spcPts val="0"/>
              </a:spcAft>
              <a:buClr>
                <a:srgbClr val="FDB924"/>
              </a:buClr>
              <a:buFont typeface="Arial" pitchFamily="34" charset="0"/>
              <a:buChar char="•"/>
              <a:defRPr/>
            </a:pPr>
            <a:r>
              <a:rPr lang="en-US" sz="2800" dirty="0">
                <a:solidFill>
                  <a:schemeClr val="bg1">
                    <a:lumMod val="10000"/>
                  </a:schemeClr>
                </a:solidFill>
              </a:rPr>
              <a:t>Markland Parking Lot (June/July??)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381000" y="971550"/>
            <a:ext cx="8305800" cy="0"/>
          </a:xfrm>
          <a:prstGeom prst="line">
            <a:avLst/>
          </a:prstGeom>
          <a:ln w="19050">
            <a:solidFill>
              <a:srgbClr val="6E615D"/>
            </a:solidFill>
          </a:ln>
          <a:effectLst>
            <a:outerShdw blurRad="38100" dist="38100" dir="2700000" algn="tl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>
                <a:solidFill>
                  <a:srgbClr val="A52019"/>
                </a:solidFill>
              </a:rPr>
              <a:t>General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200400"/>
          </a:xfrm>
        </p:spPr>
        <p:txBody>
          <a:bodyPr rtlCol="0">
            <a:normAutofit fontScale="70000" lnSpcReduction="20000"/>
          </a:bodyPr>
          <a:lstStyle/>
          <a:p>
            <a:pPr fontAlgn="auto">
              <a:spcAft>
                <a:spcPts val="0"/>
              </a:spcAft>
              <a:buClr>
                <a:srgbClr val="FDB924"/>
              </a:buClr>
              <a:buFont typeface="Arial" pitchFamily="34" charset="0"/>
              <a:buChar char="•"/>
              <a:defRPr/>
            </a:pPr>
            <a:r>
              <a:rPr lang="en-US" sz="2800" dirty="0">
                <a:solidFill>
                  <a:schemeClr val="bg1">
                    <a:lumMod val="10000"/>
                  </a:schemeClr>
                </a:solidFill>
              </a:rPr>
              <a:t>May 6 – 10</a:t>
            </a:r>
          </a:p>
          <a:p>
            <a:pPr lvl="1" fontAlgn="auto">
              <a:spcAft>
                <a:spcPts val="0"/>
              </a:spcAft>
              <a:buClr>
                <a:srgbClr val="FDB924"/>
              </a:buClr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bg1">
                    <a:lumMod val="10000"/>
                  </a:schemeClr>
                </a:solidFill>
              </a:rPr>
              <a:t>Move out Ponce West furniture</a:t>
            </a:r>
          </a:p>
          <a:p>
            <a:pPr lvl="1" fontAlgn="auto">
              <a:spcAft>
                <a:spcPts val="0"/>
              </a:spcAft>
              <a:buClr>
                <a:srgbClr val="FDB924"/>
              </a:buClr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bg1">
                    <a:lumMod val="10000"/>
                  </a:schemeClr>
                </a:solidFill>
              </a:rPr>
              <a:t>Rotunda Abatement Prep</a:t>
            </a:r>
          </a:p>
          <a:p>
            <a:pPr lvl="1" fontAlgn="auto">
              <a:spcAft>
                <a:spcPts val="0"/>
              </a:spcAft>
              <a:buClr>
                <a:srgbClr val="FDB924"/>
              </a:buClr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bg1">
                    <a:lumMod val="10000"/>
                  </a:schemeClr>
                </a:solidFill>
              </a:rPr>
              <a:t>Scaffolding in Courtyard</a:t>
            </a:r>
          </a:p>
          <a:p>
            <a:pPr fontAlgn="auto">
              <a:spcAft>
                <a:spcPts val="0"/>
              </a:spcAft>
              <a:buClr>
                <a:srgbClr val="FDB924"/>
              </a:buClr>
              <a:buFont typeface="Arial" pitchFamily="34" charset="0"/>
              <a:buChar char="•"/>
              <a:defRPr/>
            </a:pPr>
            <a:r>
              <a:rPr lang="en-US" sz="2800" dirty="0">
                <a:solidFill>
                  <a:schemeClr val="bg1">
                    <a:lumMod val="10000"/>
                  </a:schemeClr>
                </a:solidFill>
              </a:rPr>
              <a:t>May 13 through August</a:t>
            </a:r>
          </a:p>
          <a:p>
            <a:pPr lvl="1" fontAlgn="auto">
              <a:spcAft>
                <a:spcPts val="0"/>
              </a:spcAft>
              <a:buClr>
                <a:srgbClr val="FDB924"/>
              </a:buClr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bg1">
                    <a:lumMod val="10000"/>
                  </a:schemeClr>
                </a:solidFill>
              </a:rPr>
              <a:t>Rotunda Abatement</a:t>
            </a:r>
          </a:p>
          <a:p>
            <a:pPr lvl="2" fontAlgn="auto">
              <a:spcAft>
                <a:spcPts val="0"/>
              </a:spcAft>
              <a:buClr>
                <a:srgbClr val="FDB924"/>
              </a:buClr>
              <a:buFont typeface="Arial" pitchFamily="34" charset="0"/>
              <a:buChar char="•"/>
              <a:defRPr/>
            </a:pPr>
            <a:r>
              <a:rPr lang="en-US" sz="2000" dirty="0">
                <a:solidFill>
                  <a:schemeClr val="bg1">
                    <a:lumMod val="10000"/>
                  </a:schemeClr>
                </a:solidFill>
              </a:rPr>
              <a:t>Limited access to admin wing mid-June</a:t>
            </a:r>
          </a:p>
          <a:p>
            <a:pPr lvl="1" fontAlgn="auto">
              <a:spcAft>
                <a:spcPts val="0"/>
              </a:spcAft>
              <a:buClr>
                <a:srgbClr val="FDB924"/>
              </a:buClr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bg1">
                    <a:lumMod val="10000"/>
                  </a:schemeClr>
                </a:solidFill>
              </a:rPr>
              <a:t>Ponce West Abatement</a:t>
            </a:r>
          </a:p>
          <a:p>
            <a:pPr lvl="1" fontAlgn="auto">
              <a:spcAft>
                <a:spcPts val="0"/>
              </a:spcAft>
              <a:buClr>
                <a:srgbClr val="FDB924"/>
              </a:buClr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bg1">
                    <a:lumMod val="10000"/>
                  </a:schemeClr>
                </a:solidFill>
              </a:rPr>
              <a:t>Ponce West first floor “surgical” demo</a:t>
            </a:r>
          </a:p>
          <a:p>
            <a:pPr fontAlgn="auto">
              <a:spcAft>
                <a:spcPts val="0"/>
              </a:spcAft>
              <a:buClr>
                <a:srgbClr val="FDB924"/>
              </a:buClr>
              <a:buFont typeface="Arial" pitchFamily="34" charset="0"/>
              <a:buChar char="•"/>
              <a:defRPr/>
            </a:pPr>
            <a:r>
              <a:rPr lang="en-US" sz="2800" dirty="0">
                <a:solidFill>
                  <a:schemeClr val="bg1">
                    <a:lumMod val="10000"/>
                  </a:schemeClr>
                </a:solidFill>
              </a:rPr>
              <a:t>May 28 – August</a:t>
            </a:r>
          </a:p>
          <a:p>
            <a:pPr lvl="1" fontAlgn="auto">
              <a:spcAft>
                <a:spcPts val="0"/>
              </a:spcAft>
              <a:buClr>
                <a:srgbClr val="FDB924"/>
              </a:buClr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bg1">
                    <a:lumMod val="10000"/>
                  </a:schemeClr>
                </a:solidFill>
              </a:rPr>
              <a:t>Chiller Underground Piping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381000" y="971550"/>
            <a:ext cx="8305800" cy="0"/>
          </a:xfrm>
          <a:prstGeom prst="line">
            <a:avLst/>
          </a:prstGeom>
          <a:ln w="19050">
            <a:solidFill>
              <a:srgbClr val="6E615D"/>
            </a:solidFill>
          </a:ln>
          <a:effectLst>
            <a:outerShdw blurRad="38100" dist="38100" dir="2700000" algn="tl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9974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13A2C7-9C1F-430F-844B-5D70694FD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Ponce Schedule</a:t>
            </a:r>
          </a:p>
        </p:txBody>
      </p:sp>
      <p:pic>
        <p:nvPicPr>
          <p:cNvPr id="7" name="Content Placeholder 6" descr="Ponce Macro Schedule - Excel">
            <a:extLst>
              <a:ext uri="{FF2B5EF4-FFF2-40B4-BE49-F238E27FC236}">
                <a16:creationId xmlns:a16="http://schemas.microsoft.com/office/drawing/2014/main" id="{F07694C0-39E8-4432-9A8B-9EF75BC5B97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941" b="7952"/>
          <a:stretch/>
        </p:blipFill>
        <p:spPr>
          <a:xfrm>
            <a:off x="1066800" y="1885951"/>
            <a:ext cx="6222471" cy="2209800"/>
          </a:xfrm>
        </p:spPr>
      </p:pic>
    </p:spTree>
    <p:extLst>
      <p:ext uri="{BB962C8B-B14F-4D97-AF65-F5344CB8AC3E}">
        <p14:creationId xmlns:p14="http://schemas.microsoft.com/office/powerpoint/2010/main" val="2874102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>
                <a:solidFill>
                  <a:srgbClr val="A52019"/>
                </a:solidFill>
              </a:rPr>
              <a:t>Underground Piping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381000" y="971550"/>
            <a:ext cx="8305800" cy="0"/>
          </a:xfrm>
          <a:prstGeom prst="line">
            <a:avLst/>
          </a:prstGeom>
          <a:ln w="19050">
            <a:solidFill>
              <a:srgbClr val="6E615D"/>
            </a:solidFill>
          </a:ln>
          <a:effectLst>
            <a:outerShdw blurRad="38100" dist="38100" dir="2700000" algn="tl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Content Placeholder 9" descr="Underground Work - Compressed.pdf - Adobe Acrobat Pro (32-bit)">
            <a:extLst>
              <a:ext uri="{FF2B5EF4-FFF2-40B4-BE49-F238E27FC236}">
                <a16:creationId xmlns:a16="http://schemas.microsoft.com/office/drawing/2014/main" id="{28DCD679-E0BD-4273-8087-A662C177654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95" r="11829"/>
          <a:stretch/>
        </p:blipFill>
        <p:spPr>
          <a:xfrm>
            <a:off x="1752601" y="971550"/>
            <a:ext cx="4572000" cy="3394075"/>
          </a:xfr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BA3DB23-EA11-4DDA-A9AF-6B4256F9336B}"/>
              </a:ext>
            </a:extLst>
          </p:cNvPr>
          <p:cNvSpPr txBox="1"/>
          <p:nvPr/>
        </p:nvSpPr>
        <p:spPr>
          <a:xfrm>
            <a:off x="6553200" y="1276350"/>
            <a:ext cx="2057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Approx. 2 Weeks Per Run</a:t>
            </a:r>
          </a:p>
          <a:p>
            <a:r>
              <a:rPr lang="en-US" dirty="0"/>
              <a:t>Kenan</a:t>
            </a:r>
          </a:p>
          <a:p>
            <a:r>
              <a:rPr lang="en-US" dirty="0"/>
              <a:t>Ponce</a:t>
            </a:r>
          </a:p>
          <a:p>
            <a:r>
              <a:rPr lang="en-US" dirty="0"/>
              <a:t>Lewis</a:t>
            </a:r>
          </a:p>
          <a:p>
            <a:r>
              <a:rPr lang="en-US" dirty="0"/>
              <a:t>“Home Run”</a:t>
            </a:r>
          </a:p>
        </p:txBody>
      </p:sp>
    </p:spTree>
    <p:extLst>
      <p:ext uri="{BB962C8B-B14F-4D97-AF65-F5344CB8AC3E}">
        <p14:creationId xmlns:p14="http://schemas.microsoft.com/office/powerpoint/2010/main" val="8548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>
                <a:solidFill>
                  <a:srgbClr val="A52019"/>
                </a:solidFill>
              </a:rPr>
              <a:t>Third Floor Rotunda, “Birdcage”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200400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Clr>
                <a:srgbClr val="FDB924"/>
              </a:buClr>
              <a:buNone/>
              <a:defRPr/>
            </a:pPr>
            <a:r>
              <a:rPr lang="en-US" sz="2800" dirty="0">
                <a:solidFill>
                  <a:schemeClr val="bg1">
                    <a:lumMod val="10000"/>
                  </a:schemeClr>
                </a:solidFill>
              </a:rPr>
              <a:t>Grand Opening</a:t>
            </a:r>
          </a:p>
          <a:p>
            <a:pPr marL="0" indent="0" fontAlgn="auto">
              <a:spcAft>
                <a:spcPts val="0"/>
              </a:spcAft>
              <a:buClr>
                <a:srgbClr val="FDB924"/>
              </a:buClr>
              <a:buNone/>
              <a:defRPr/>
            </a:pPr>
            <a:r>
              <a:rPr lang="en-US" sz="2800" dirty="0">
                <a:solidFill>
                  <a:schemeClr val="bg1">
                    <a:lumMod val="10000"/>
                  </a:schemeClr>
                </a:solidFill>
              </a:rPr>
              <a:t>April 11!</a:t>
            </a:r>
          </a:p>
          <a:p>
            <a:pPr marL="0" indent="0" fontAlgn="auto">
              <a:spcAft>
                <a:spcPts val="0"/>
              </a:spcAft>
              <a:buClr>
                <a:srgbClr val="FDB924"/>
              </a:buClr>
              <a:buNone/>
              <a:defRPr/>
            </a:pPr>
            <a:r>
              <a:rPr lang="en-US" sz="2800" dirty="0">
                <a:solidFill>
                  <a:schemeClr val="bg1">
                    <a:lumMod val="10000"/>
                  </a:schemeClr>
                </a:solidFill>
              </a:rPr>
              <a:t>10 a.m. – 11:30 a.m.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381000" y="971550"/>
            <a:ext cx="8305800" cy="0"/>
          </a:xfrm>
          <a:prstGeom prst="line">
            <a:avLst/>
          </a:prstGeom>
          <a:ln w="19050">
            <a:solidFill>
              <a:srgbClr val="6E615D"/>
            </a:solidFill>
          </a:ln>
          <a:effectLst>
            <a:outerShdw blurRad="38100" dist="38100" dir="2700000" algn="tl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8C5F7410-D9A5-4731-A0E4-2A9AFF2BF73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282564" y="1675243"/>
            <a:ext cx="3000285" cy="2250214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402D396B-BDD7-4C14-8364-B95B61F8865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949564" y="1675243"/>
            <a:ext cx="3000286" cy="2250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250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986d4c1b6a9adf989c68a9a87fdcfc6c590fa"/>
  <p:tag name="ARTICULATE_PROJECT_OPEN" val="0"/>
</p:tagLst>
</file>

<file path=ppt/theme/theme1.xml><?xml version="1.0" encoding="utf-8"?>
<a:theme xmlns:a="http://schemas.openxmlformats.org/drawingml/2006/main" name="Flagler College">
  <a:themeElements>
    <a:clrScheme name="Flagler College">
      <a:dk1>
        <a:srgbClr val="1E1E1E"/>
      </a:dk1>
      <a:lt1>
        <a:srgbClr val="EDEDED"/>
      </a:lt1>
      <a:dk2>
        <a:srgbClr val="760000"/>
      </a:dk2>
      <a:lt2>
        <a:srgbClr val="A5A5A5"/>
      </a:lt2>
      <a:accent1>
        <a:srgbClr val="ECB938"/>
      </a:accent1>
      <a:accent2>
        <a:srgbClr val="953734"/>
      </a:accent2>
      <a:accent3>
        <a:srgbClr val="244061"/>
      </a:accent3>
      <a:accent4>
        <a:srgbClr val="366092"/>
      </a:accent4>
      <a:accent5>
        <a:srgbClr val="4BACC6"/>
      </a:accent5>
      <a:accent6>
        <a:srgbClr val="F6DE50"/>
      </a:accent6>
      <a:hlink>
        <a:srgbClr val="A46D00"/>
      </a:hlink>
      <a:folHlink>
        <a:srgbClr val="2A0000"/>
      </a:folHlink>
    </a:clrScheme>
    <a:fontScheme name="Flagler College">
      <a:majorFont>
        <a:latin typeface="Trajan Pro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lagler College Windows PowerPoint 2109 Template.potx" id="{C3B310A5-1CC7-47D0-90E0-91A31DC43A57}" vid="{CFC2C429-0EF9-471D-9CAF-4567885933E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_activity xmlns="27e97087-101d-47e7-b8b6-17c43be8dabf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494BD0CAE961849A5B283EADB2D5465" ma:contentTypeVersion="17" ma:contentTypeDescription="Create a new document." ma:contentTypeScope="" ma:versionID="5de3eab0c5845ee74030cdaddc7cb61b">
  <xsd:schema xmlns:xsd="http://www.w3.org/2001/XMLSchema" xmlns:xs="http://www.w3.org/2001/XMLSchema" xmlns:p="http://schemas.microsoft.com/office/2006/metadata/properties" xmlns:ns3="19cfc243-b8c5-42d7-a64e-d14a2cdc6c80" xmlns:ns4="27e97087-101d-47e7-b8b6-17c43be8dabf" targetNamespace="http://schemas.microsoft.com/office/2006/metadata/properties" ma:root="true" ma:fieldsID="498b19a2483ba8e07b605b41cba18299" ns3:_="" ns4:_="">
    <xsd:import namespace="19cfc243-b8c5-42d7-a64e-d14a2cdc6c80"/>
    <xsd:import namespace="27e97087-101d-47e7-b8b6-17c43be8dabf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AutoKeyPoints" minOccurs="0"/>
                <xsd:element ref="ns4:MediaServiceKeyPoints" minOccurs="0"/>
                <xsd:element ref="ns4:MediaServiceGenerationTime" minOccurs="0"/>
                <xsd:element ref="ns4:MediaServiceEventHashCode" minOccurs="0"/>
                <xsd:element ref="ns4:MediaServiceOCR" minOccurs="0"/>
                <xsd:element ref="ns4:MediaServiceLocation" minOccurs="0"/>
                <xsd:element ref="ns4:MediaLengthInSeconds" minOccurs="0"/>
                <xsd:element ref="ns4:_activity" minOccurs="0"/>
                <xsd:element ref="ns4:MediaServiceObjectDetectorVersion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cfc243-b8c5-42d7-a64e-d14a2cdc6c8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e97087-101d-47e7-b8b6-17c43be8dab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F3BB5FC-7A5B-44DE-808C-805CAC045546}">
  <ds:schemaRefs>
    <ds:schemaRef ds:uri="27e97087-101d-47e7-b8b6-17c43be8dabf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19cfc243-b8c5-42d7-a64e-d14a2cdc6c80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A6BB1402-94E8-4797-9CD2-91E36674717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A3F7DC8-C153-4D41-97FF-EA11602F28E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9cfc243-b8c5-42d7-a64e-d14a2cdc6c80"/>
    <ds:schemaRef ds:uri="27e97087-101d-47e7-b8b6-17c43be8dab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Flagler College Windows PowerPoint 2019 Template</Template>
  <TotalTime>54</TotalTime>
  <Words>141</Words>
  <Application>Microsoft Office PowerPoint</Application>
  <PresentationFormat>On-screen Show (16:9)</PresentationFormat>
  <Paragraphs>33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Flagler College</vt:lpstr>
      <vt:lpstr>Construction Schedule Impact to Campus</vt:lpstr>
      <vt:lpstr>Facilities Offline</vt:lpstr>
      <vt:lpstr>General Schedule</vt:lpstr>
      <vt:lpstr>Ponce Schedule</vt:lpstr>
      <vt:lpstr>Underground Piping</vt:lpstr>
      <vt:lpstr>Third Floor Rotunda, “Birdcage”</vt:lpstr>
    </vt:vector>
  </TitlesOfParts>
  <Company>Flagler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COSA Update – May 2023</dc:title>
  <dc:creator>Stevenson, Laura</dc:creator>
  <cp:lastModifiedBy>Stevenson, Laura</cp:lastModifiedBy>
  <cp:revision>8</cp:revision>
  <dcterms:created xsi:type="dcterms:W3CDTF">2023-05-09T21:17:37Z</dcterms:created>
  <dcterms:modified xsi:type="dcterms:W3CDTF">2024-05-13T17:41:33Z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0x0101005494BD0CAE961849A5B283EADB2D5465</vt:lpwstr>
  </property>
</Properties>
</file>